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30275213" cy="42803763"/>
  <p:notesSz cx="6858000" cy="9144000"/>
  <p:defaultTextStyle>
    <a:defPPr>
      <a:defRPr lang="en-US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E72"/>
    <a:srgbClr val="EA5D4E"/>
    <a:srgbClr val="D5EEEF"/>
    <a:srgbClr val="006CB5"/>
    <a:srgbClr val="DB1A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9" d="100"/>
          <a:sy n="19" d="100"/>
        </p:scale>
        <p:origin x="27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154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67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36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59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95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3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71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12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34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013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50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E7C5A-D426-4166-AA15-F82B928C487C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8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759565"/>
            <a:ext cx="30275213" cy="40044197"/>
          </a:xfrm>
          <a:prstGeom prst="rect">
            <a:avLst/>
          </a:prstGeom>
          <a:solidFill>
            <a:srgbClr val="D5E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-35050" y="-53700"/>
            <a:ext cx="30310263" cy="2838966"/>
          </a:xfrm>
          <a:prstGeom prst="rect">
            <a:avLst/>
          </a:prstGeom>
          <a:solidFill>
            <a:srgbClr val="193E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-25000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2282" y="3314657"/>
            <a:ext cx="29955327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0" b="1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</a:t>
            </a:r>
          </a:p>
          <a:p>
            <a:r>
              <a:rPr lang="en-GB" sz="8500" b="1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study/poster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2282" y="6374147"/>
            <a:ext cx="288035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 name, associates, collaborators. </a:t>
            </a:r>
            <a:br>
              <a:rPr lang="en-GB" sz="3600" b="1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endParaRPr lang="en-GB" sz="3600" dirty="0">
              <a:solidFill>
                <a:srgbClr val="193E72"/>
              </a:solidFill>
              <a:latin typeface="FoundrySterling-Bold" panose="02000700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2862" y="8177003"/>
            <a:ext cx="11081976" cy="7992888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500"/>
          </a:p>
        </p:txBody>
      </p:sp>
      <p:sp>
        <p:nvSpPr>
          <p:cNvPr id="12" name="Rectangle 11"/>
          <p:cNvSpPr/>
          <p:nvPr/>
        </p:nvSpPr>
        <p:spPr>
          <a:xfrm>
            <a:off x="442862" y="16852390"/>
            <a:ext cx="11081976" cy="22636715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2092893" y="8211431"/>
            <a:ext cx="17724276" cy="10729192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2129149" y="29986410"/>
            <a:ext cx="17688020" cy="9502696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2129149" y="19480683"/>
            <a:ext cx="17688020" cy="10045116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12705094" y="38147656"/>
            <a:ext cx="104541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</a:p>
          <a:p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details to include telephone/email address, twitter, LinkedIn </a:t>
            </a:r>
            <a:r>
              <a:rPr lang="en-GB" sz="2400" dirty="0" err="1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etc</a:t>
            </a:r>
            <a:r>
              <a:rPr lang="en-GB" sz="2400" b="1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2282" y="8596347"/>
            <a:ext cx="1051316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EA5D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findings 44 bold, NIHR Coral to highlight</a:t>
            </a:r>
          </a:p>
          <a:p>
            <a:endParaRPr lang="en-GB" sz="3600" b="1" dirty="0">
              <a:solidFill>
                <a:srgbClr val="EA5D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33" indent="-857233"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EA5D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857233" indent="-857233"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EA5D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857233" indent="-857233"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EA5D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705094" y="8596346"/>
            <a:ext cx="16870775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tips:</a:t>
            </a:r>
          </a:p>
          <a:p>
            <a:endParaRPr lang="en-GB" sz="3600" b="1" dirty="0">
              <a:solidFill>
                <a:srgbClr val="193E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5838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graphic elements, like boxes, to highlight each section of your poster.</a:t>
            </a:r>
          </a:p>
          <a:p>
            <a:pPr marL="985838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space to create emphasis.</a:t>
            </a:r>
          </a:p>
          <a:p>
            <a:pPr marL="985838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no more than 2-3 colours, and dark type on a light background.</a:t>
            </a:r>
          </a:p>
          <a:p>
            <a:pPr marL="985838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 first, keep them short and to the point in the upper left-hand corner.</a:t>
            </a:r>
          </a:p>
          <a:p>
            <a:pPr marL="985838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 graphs are effective graphs.</a:t>
            </a:r>
          </a:p>
          <a:p>
            <a:pPr marL="985838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the text big enough to read.</a:t>
            </a:r>
          </a:p>
          <a:p>
            <a:pPr marL="985838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Arial or </a:t>
            </a:r>
            <a:r>
              <a:rPr lang="en-GB" sz="2400" dirty="0" err="1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Lato</a:t>
            </a: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font. </a:t>
            </a:r>
          </a:p>
          <a:p>
            <a:pPr marL="985838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left align the text. </a:t>
            </a:r>
          </a:p>
          <a:p>
            <a:pPr marL="985838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your headings the same size and style throughout.</a:t>
            </a:r>
          </a:p>
          <a:p>
            <a:pPr marL="985838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chaos, keep the layout easy for the eye to follow.</a:t>
            </a:r>
          </a:p>
          <a:p>
            <a:pPr marL="985838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 and graphs say more than words, so keep your poster visual.</a:t>
            </a:r>
          </a:p>
          <a:p>
            <a:pPr marL="985838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are using a photo, avoid web images – use at least 150 dpi, but no more than 300 dpi.</a:t>
            </a:r>
          </a:p>
          <a:p>
            <a:pPr marL="985838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forget any other logos where necessary.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2978" indent="-1142978">
              <a:buFont typeface="Arial" panose="020B0604020202020204" pitchFamily="34" charset="0"/>
              <a:buChar char="•"/>
            </a:pPr>
            <a:endParaRPr lang="en-GB" sz="3600" b="1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705861" y="20266373"/>
            <a:ext cx="1134156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Suggested text sizes: (don’t go smaller than these)</a:t>
            </a:r>
          </a:p>
          <a:p>
            <a:endParaRPr lang="en-GB" sz="3600" b="1" dirty="0">
              <a:solidFill>
                <a:srgbClr val="193E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85pt</a:t>
            </a:r>
            <a:b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36 </a:t>
            </a:r>
            <a:r>
              <a:rPr lang="en-GB" sz="2400" dirty="0" err="1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endParaRPr lang="en-GB" sz="2400" dirty="0">
              <a:solidFill>
                <a:srgbClr val="193E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Sub-headings: 36pt</a:t>
            </a:r>
          </a:p>
          <a:p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text: 24pt</a:t>
            </a:r>
          </a:p>
          <a:p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Captions: 18pt</a:t>
            </a:r>
          </a:p>
          <a:p>
            <a:endParaRPr lang="en-GB" sz="2400" dirty="0">
              <a:solidFill>
                <a:srgbClr val="193E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89292" y="41013648"/>
            <a:ext cx="22082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en-GB" sz="2400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research is funded by the National Institute for Health Research Applied Research Collaboration Oxford and Thames Valley (NIHR ARC OxTV) Oxford. </a:t>
            </a:r>
            <a:r>
              <a:rPr lang="en-GB" sz="240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views expressed are those of the authors and not necessarily those of the NIHR, the NHS or the Department of Health and Social Care</a:t>
            </a:r>
            <a:endParaRPr lang="en-GB" sz="2400" dirty="0">
              <a:solidFill>
                <a:srgbClr val="193E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802E47D-2F8A-43D4-A537-93F20240BF2D}"/>
              </a:ext>
            </a:extLst>
          </p:cNvPr>
          <p:cNvSpPr txBox="1"/>
          <p:nvPr/>
        </p:nvSpPr>
        <p:spPr>
          <a:xfrm>
            <a:off x="3689292" y="40343286"/>
            <a:ext cx="11881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www.arc-oxtv.nihr.ac.uk| @</a:t>
            </a:r>
            <a:r>
              <a:rPr lang="en-GB" sz="3600" b="1" dirty="0" err="1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arc_oxtv</a:t>
            </a:r>
            <a:r>
              <a:rPr lang="en-GB" sz="3600" b="1" dirty="0">
                <a:solidFill>
                  <a:srgbClr val="19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4BEBF360-052F-4D9B-9996-7B0D06C7BA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8868" y="40305497"/>
            <a:ext cx="936013" cy="936013"/>
          </a:xfrm>
          <a:prstGeom prst="rect">
            <a:avLst/>
          </a:prstGeom>
        </p:spPr>
      </p:pic>
      <p:pic>
        <p:nvPicPr>
          <p:cNvPr id="8" name="Picture 7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357E6379-1D08-4A78-B443-A07A333294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62" y="39690855"/>
            <a:ext cx="2852449" cy="2745006"/>
          </a:xfrm>
          <a:prstGeom prst="rect">
            <a:avLst/>
          </a:prstGeom>
        </p:spPr>
      </p:pic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D3D6E43-DDD2-4E54-9185-2E48C5A4B32F}"/>
              </a:ext>
            </a:extLst>
          </p:cNvPr>
          <p:cNvCxnSpPr>
            <a:cxnSpLocks/>
          </p:cNvCxnSpPr>
          <p:nvPr/>
        </p:nvCxnSpPr>
        <p:spPr>
          <a:xfrm>
            <a:off x="844471" y="6191532"/>
            <a:ext cx="14977664" cy="0"/>
          </a:xfrm>
          <a:prstGeom prst="line">
            <a:avLst/>
          </a:prstGeom>
          <a:ln w="76200">
            <a:solidFill>
              <a:srgbClr val="EA5D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 descr="A stop sign&#10;&#10;Description generated with high confidence">
            <a:extLst>
              <a:ext uri="{FF2B5EF4-FFF2-40B4-BE49-F238E27FC236}">
                <a16:creationId xmlns:a16="http://schemas.microsoft.com/office/drawing/2014/main" id="{984391D0-4A17-45B1-91DC-E7C1566A6D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84464" y="40018493"/>
            <a:ext cx="3628026" cy="241736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757FB71-AECF-4354-A626-53DDF44F221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5446" b="23513"/>
          <a:stretch/>
        </p:blipFill>
        <p:spPr>
          <a:xfrm rot="10800000">
            <a:off x="26084463" y="2817383"/>
            <a:ext cx="4190749" cy="4965366"/>
          </a:xfrm>
          <a:prstGeom prst="rect">
            <a:avLst/>
          </a:prstGeom>
        </p:spPr>
      </p:pic>
      <p:pic>
        <p:nvPicPr>
          <p:cNvPr id="23" name="Picture 2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970BA965-84C7-4B13-AAE1-C8894A7546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244" y="398554"/>
            <a:ext cx="11964007" cy="1698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751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F46D077191524789927868CF947692" ma:contentTypeVersion="13" ma:contentTypeDescription="Create a new document." ma:contentTypeScope="" ma:versionID="19ea6008fc1c28199ad94e3ea7ce7808">
  <xsd:schema xmlns:xsd="http://www.w3.org/2001/XMLSchema" xmlns:xs="http://www.w3.org/2001/XMLSchema" xmlns:p="http://schemas.microsoft.com/office/2006/metadata/properties" xmlns:ns3="adcfa805-e237-4af0-86e0-efffb5656f00" xmlns:ns4="2bb55023-286f-46d7-8b8e-5a79189d33e9" targetNamespace="http://schemas.microsoft.com/office/2006/metadata/properties" ma:root="true" ma:fieldsID="876b25812da595ddd8bfac941a1a7ce2" ns3:_="" ns4:_="">
    <xsd:import namespace="adcfa805-e237-4af0-86e0-efffb5656f00"/>
    <xsd:import namespace="2bb55023-286f-46d7-8b8e-5a79189d33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cfa805-e237-4af0-86e0-efffb5656f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b55023-286f-46d7-8b8e-5a79189d33e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AF04A3-5721-412C-9FC9-46E9313349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cfa805-e237-4af0-86e0-efffb5656f00"/>
    <ds:schemaRef ds:uri="2bb55023-286f-46d7-8b8e-5a79189d33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EC7D22-C129-4E65-9F99-41413AD88D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250D4A-38DB-4CEB-9AE8-C2583283250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288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FoundrySterling-Bold</vt:lpstr>
      <vt:lpstr>Wingdings</vt:lpstr>
      <vt:lpstr>Office Theme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Richards-Doran</dc:creator>
  <cp:lastModifiedBy>Gavin Hubbard</cp:lastModifiedBy>
  <cp:revision>19</cp:revision>
  <dcterms:created xsi:type="dcterms:W3CDTF">2016-04-21T09:53:19Z</dcterms:created>
  <dcterms:modified xsi:type="dcterms:W3CDTF">2020-11-23T14:45:27Z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0x01010043F46D077191524789927868CF947692</vt:lpwstr>
  </property>
</Properties>
</file>